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b579b215f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0b579b215f_1_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0b579b215f_1_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b579b215f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0b579b215f_1_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0b579b215f_1_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579b215f_1_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0b579b215f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b579b215f_1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0b579b215f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b579b215f_1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b579b215f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579b215f_1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0b579b215f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b579b215f_1_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Notes/Suggestions/questions: for next sprint: what kind of tests have you done? Look for open source records to test the work. We can use chatgpt do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b579b215f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`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 amt="8000"/>
          </a:blip>
          <a:srcRect b="7223" l="0" r="4026" t="5222"/>
          <a:stretch/>
        </p:blipFill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4509881" y="969065"/>
            <a:ext cx="4242784" cy="4174436"/>
          </a:xfrm>
          <a:custGeom>
            <a:rect b="b" l="l" r="r" t="t"/>
            <a:pathLst>
              <a:path extrusionOk="0" h="5565916" w="6199739">
                <a:moveTo>
                  <a:pt x="0" y="0"/>
                </a:moveTo>
                <a:lnTo>
                  <a:pt x="3105" y="0"/>
                </a:lnTo>
                <a:lnTo>
                  <a:pt x="12009" y="93182"/>
                </a:lnTo>
                <a:cubicBezTo>
                  <a:pt x="66832" y="368664"/>
                  <a:pt x="300745" y="529004"/>
                  <a:pt x="534657" y="762713"/>
                </a:cubicBezTo>
                <a:lnTo>
                  <a:pt x="6199739" y="5565916"/>
                </a:lnTo>
                <a:lnTo>
                  <a:pt x="2951483" y="5565916"/>
                </a:lnTo>
                <a:lnTo>
                  <a:pt x="534657" y="3516783"/>
                </a:lnTo>
                <a:cubicBezTo>
                  <a:pt x="300745" y="3283074"/>
                  <a:pt x="66832" y="3122735"/>
                  <a:pt x="12009" y="2847252"/>
                </a:cubicBezTo>
                <a:lnTo>
                  <a:pt x="3105" y="2754069"/>
                </a:lnTo>
                <a:lnTo>
                  <a:pt x="0" y="2754069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 rot="-5400000">
            <a:off x="4321884" y="187997"/>
            <a:ext cx="1816954" cy="1440959"/>
          </a:xfrm>
          <a:custGeom>
            <a:rect b="b" l="l" r="r" t="t"/>
            <a:pathLst>
              <a:path extrusionOk="0" h="2105592" w="2422606">
                <a:moveTo>
                  <a:pt x="2422606" y="1171127"/>
                </a:moveTo>
                <a:lnTo>
                  <a:pt x="2422606" y="2105592"/>
                </a:lnTo>
                <a:lnTo>
                  <a:pt x="1476982" y="991092"/>
                </a:lnTo>
                <a:cubicBezTo>
                  <a:pt x="1380999" y="875267"/>
                  <a:pt x="1306837" y="742171"/>
                  <a:pt x="1144776" y="742171"/>
                </a:cubicBezTo>
                <a:cubicBezTo>
                  <a:pt x="1023230" y="742171"/>
                  <a:pt x="949090" y="810465"/>
                  <a:pt x="868440" y="895833"/>
                </a:cubicBezTo>
                <a:lnTo>
                  <a:pt x="799905" y="967879"/>
                </a:lnTo>
                <a:lnTo>
                  <a:pt x="0" y="967879"/>
                </a:lnTo>
                <a:lnTo>
                  <a:pt x="367312" y="534656"/>
                </a:lnTo>
                <a:cubicBezTo>
                  <a:pt x="634407" y="267328"/>
                  <a:pt x="805675" y="0"/>
                  <a:pt x="1162505" y="0"/>
                </a:cubicBezTo>
                <a:cubicBezTo>
                  <a:pt x="1519337" y="0"/>
                  <a:pt x="1682628" y="293054"/>
                  <a:pt x="1893967" y="5480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 rot="-8448676">
            <a:off x="-610133" y="3747072"/>
            <a:ext cx="4274088" cy="409715"/>
          </a:xfrm>
          <a:custGeom>
            <a:rect b="b" l="l" r="r" t="t"/>
            <a:pathLst>
              <a:path extrusionOk="0" h="546287" w="5698784">
                <a:moveTo>
                  <a:pt x="5698784" y="546287"/>
                </a:moveTo>
                <a:lnTo>
                  <a:pt x="0" y="546286"/>
                </a:lnTo>
                <a:lnTo>
                  <a:pt x="670082" y="0"/>
                </a:lnTo>
                <a:lnTo>
                  <a:pt x="5253422" y="0"/>
                </a:lnTo>
                <a:close/>
              </a:path>
            </a:pathLst>
          </a:custGeom>
          <a:gradFill>
            <a:gsLst>
              <a:gs pos="0">
                <a:srgbClr val="3949EE">
                  <a:alpha val="71764"/>
                </a:srgbClr>
              </a:gs>
              <a:gs pos="100000">
                <a:srgbClr val="D8D8D8">
                  <a:alpha val="7843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 rot="8126936">
            <a:off x="-418331" y="341390"/>
            <a:ext cx="1942326" cy="396963"/>
          </a:xfrm>
          <a:custGeom>
            <a:rect b="b" l="l" r="r" t="t"/>
            <a:pathLst>
              <a:path extrusionOk="0" h="529284" w="2589768">
                <a:moveTo>
                  <a:pt x="537643" y="529283"/>
                </a:moveTo>
                <a:lnTo>
                  <a:pt x="0" y="0"/>
                </a:lnTo>
                <a:lnTo>
                  <a:pt x="2589768" y="0"/>
                </a:lnTo>
                <a:lnTo>
                  <a:pt x="2068714" y="529284"/>
                </a:lnTo>
                <a:close/>
              </a:path>
            </a:pathLst>
          </a:custGeom>
          <a:gradFill>
            <a:gsLst>
              <a:gs pos="0">
                <a:srgbClr val="3949EE">
                  <a:alpha val="71764"/>
                </a:srgbClr>
              </a:gs>
              <a:gs pos="100000">
                <a:srgbClr val="D8D8D8">
                  <a:alpha val="7843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-1" y="3643185"/>
            <a:ext cx="2213659" cy="309593"/>
          </a:xfrm>
          <a:custGeom>
            <a:rect b="b" l="l" r="r" t="t"/>
            <a:pathLst>
              <a:path extrusionOk="0" h="412790" w="5707068">
                <a:moveTo>
                  <a:pt x="0" y="0"/>
                </a:moveTo>
                <a:lnTo>
                  <a:pt x="5500673" y="0"/>
                </a:lnTo>
                <a:cubicBezTo>
                  <a:pt x="5614662" y="0"/>
                  <a:pt x="5707068" y="92406"/>
                  <a:pt x="5707068" y="206395"/>
                </a:cubicBezTo>
                <a:cubicBezTo>
                  <a:pt x="5707068" y="320384"/>
                  <a:pt x="5614662" y="412790"/>
                  <a:pt x="5500673" y="412790"/>
                </a:cubicBezTo>
                <a:lnTo>
                  <a:pt x="0" y="41279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386953" y="685801"/>
            <a:ext cx="403168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Bio-Medical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AI-Powered Personal Health Management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375371" y="4192087"/>
            <a:ext cx="3424241" cy="34674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75375" y="4238550"/>
            <a:ext cx="3571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Sara Al Sowaimel, Yihao Shen, Haorui Chen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26974" r="26974" t="0"/>
          <a:stretch/>
        </p:blipFill>
        <p:spPr>
          <a:xfrm>
            <a:off x="4855197" y="1"/>
            <a:ext cx="4288804" cy="5219298"/>
          </a:xfrm>
          <a:custGeom>
            <a:rect b="b" l="l" r="r" t="t"/>
            <a:pathLst>
              <a:path extrusionOk="0" h="6959600" w="5715000">
                <a:moveTo>
                  <a:pt x="1279380" y="0"/>
                </a:moveTo>
                <a:lnTo>
                  <a:pt x="5718405" y="0"/>
                </a:lnTo>
                <a:lnTo>
                  <a:pt x="5718405" y="6959064"/>
                </a:lnTo>
                <a:lnTo>
                  <a:pt x="227857" y="1728151"/>
                </a:lnTo>
                <a:cubicBezTo>
                  <a:pt x="113929" y="1600244"/>
                  <a:pt x="0" y="1518227"/>
                  <a:pt x="0" y="1347350"/>
                </a:cubicBezTo>
                <a:cubicBezTo>
                  <a:pt x="0" y="1176470"/>
                  <a:pt x="124892" y="1098274"/>
                  <a:pt x="233578" y="99707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5">
            <a:alphaModFix/>
          </a:blip>
          <a:srcRect b="0" l="3097" r="18846" t="0"/>
          <a:stretch/>
        </p:blipFill>
        <p:spPr>
          <a:xfrm flipH="1">
            <a:off x="5342096" y="2371234"/>
            <a:ext cx="3876926" cy="27835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10573" y="3628768"/>
            <a:ext cx="992511" cy="3095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12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899947" y="907848"/>
            <a:ext cx="4228105" cy="1367342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418770" y="1033172"/>
            <a:ext cx="3560197" cy="216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" sz="1200">
                <a:solidFill>
                  <a:srgbClr val="262626"/>
                </a:solidFill>
              </a:rPr>
              <a:t>Biomedical</a:t>
            </a:r>
            <a:r>
              <a:rPr b="0" i="0" lang="en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418770" y="1283638"/>
            <a:ext cx="3560197" cy="973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Bio- medical Artificial Intelligence using data collected from wearable sensors and health monitoring devices to:</a:t>
            </a:r>
            <a:endParaRPr sz="1100"/>
          </a:p>
          <a:p>
            <a:pPr indent="-127000" lvl="1" marL="469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Analyze health conditions</a:t>
            </a:r>
            <a:endParaRPr sz="1100"/>
          </a:p>
          <a:p>
            <a:pPr indent="-127000" lvl="1" marL="469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Explain symptoms</a:t>
            </a:r>
            <a:endParaRPr sz="1100"/>
          </a:p>
          <a:p>
            <a:pPr indent="-127000" lvl="1" marL="469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Provide personalized health and fitness plans</a:t>
            </a:r>
            <a:endParaRPr sz="1100"/>
          </a:p>
          <a:p>
            <a:pPr indent="-127000" lvl="1" marL="4699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record data and sharing with medical professionals for personalized treatment plans.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542137" y="1253213"/>
            <a:ext cx="715618" cy="7156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86249" y="1297325"/>
            <a:ext cx="627395" cy="62739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53799" y="1396929"/>
            <a:ext cx="339280" cy="3925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356405" y="906457"/>
            <a:ext cx="3232784" cy="3752849"/>
          </a:xfrm>
          <a:prstGeom prst="roundRect">
            <a:avLst>
              <a:gd fmla="val 5401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896799" y="2564905"/>
            <a:ext cx="4228105" cy="1005242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416181" y="2688488"/>
            <a:ext cx="3560197" cy="216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Target Users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416181" y="2991025"/>
            <a:ext cx="3636832" cy="454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target audience includes the general public, with a focus on ordinary individuals who may not have a medical background, enabling them to understand their health conditions and receive tailored health advice.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42137" y="2719172"/>
            <a:ext cx="715618" cy="7156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86249" y="2763283"/>
            <a:ext cx="627395" cy="62739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68447" y="2763283"/>
            <a:ext cx="519383" cy="60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899947" y="3859861"/>
            <a:ext cx="4228105" cy="799445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418769" y="3909826"/>
            <a:ext cx="3560197" cy="216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Social Impact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18770" y="4176713"/>
            <a:ext cx="3560197" cy="4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Addressing the uneven distribution of medical resources, our AI aims to bridge the gap between urban and rural medical diagnosis experiences, reducing misdiagnoses and improving overall healthcare quality.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42138" y="3900301"/>
            <a:ext cx="715618" cy="7156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586250" y="3944412"/>
            <a:ext cx="627395" cy="62739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69420" y="3954284"/>
            <a:ext cx="519383" cy="60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1740" l="35907" r="17327" t="1388"/>
          <a:stretch/>
        </p:blipFill>
        <p:spPr>
          <a:xfrm>
            <a:off x="5435993" y="998851"/>
            <a:ext cx="3073606" cy="3568062"/>
          </a:xfrm>
          <a:custGeom>
            <a:rect b="b" l="l" r="r" t="t"/>
            <a:pathLst>
              <a:path extrusionOk="0" h="4757416" w="4098142">
                <a:moveTo>
                  <a:pt x="221341" y="0"/>
                </a:moveTo>
                <a:lnTo>
                  <a:pt x="3876801" y="0"/>
                </a:lnTo>
                <a:cubicBezTo>
                  <a:pt x="3999044" y="0"/>
                  <a:pt x="4098142" y="99098"/>
                  <a:pt x="4098142" y="221341"/>
                </a:cubicBezTo>
                <a:lnTo>
                  <a:pt x="4098142" y="4536075"/>
                </a:lnTo>
                <a:cubicBezTo>
                  <a:pt x="4098142" y="4658318"/>
                  <a:pt x="3999044" y="4757416"/>
                  <a:pt x="3876801" y="4757416"/>
                </a:cubicBezTo>
                <a:lnTo>
                  <a:pt x="221341" y="4757416"/>
                </a:lnTo>
                <a:cubicBezTo>
                  <a:pt x="99098" y="4757416"/>
                  <a:pt x="0" y="4658318"/>
                  <a:pt x="0" y="4536075"/>
                </a:cubicBezTo>
                <a:lnTo>
                  <a:pt x="0" y="221341"/>
                </a:lnTo>
                <a:cubicBezTo>
                  <a:pt x="0" y="99098"/>
                  <a:pt x="99098" y="0"/>
                  <a:pt x="22134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495300" y="304905"/>
            <a:ext cx="8003381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Definition and Scope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95300" y="719138"/>
            <a:ext cx="8596313" cy="0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7" name="Google Shape;97;p16"/>
          <p:cNvSpPr/>
          <p:nvPr/>
        </p:nvSpPr>
        <p:spPr>
          <a:xfrm>
            <a:off x="180975" y="420874"/>
            <a:ext cx="119063" cy="1190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495300" y="304905"/>
            <a:ext cx="8003381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 flipH="1" rot="10800000">
            <a:off x="515621" y="655905"/>
            <a:ext cx="6643688" cy="63232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4" name="Google Shape;104;p17"/>
          <p:cNvSpPr/>
          <p:nvPr/>
        </p:nvSpPr>
        <p:spPr>
          <a:xfrm>
            <a:off x="221456" y="420874"/>
            <a:ext cx="119063" cy="1190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827597" y="868411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58405" y="906864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04599" y="934208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066800" y="943830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Uneven distribution of Medical Resource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827597" y="1463054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658405" y="1501507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04599" y="1528850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066800" y="1538473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Leak of Experience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827597" y="2057496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658405" y="2095949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704599" y="2123292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066800" y="2132914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Rumors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6574099" y="803143"/>
            <a:ext cx="1703115" cy="1136139"/>
          </a:xfrm>
          <a:custGeom>
            <a:rect b="b" l="l" r="r" t="t"/>
            <a:pathLst>
              <a:path extrusionOk="0" h="3993266" w="5903088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8576" r="8575" t="0"/>
          <a:stretch/>
        </p:blipFill>
        <p:spPr>
          <a:xfrm flipH="1">
            <a:off x="6491276" y="860786"/>
            <a:ext cx="1703115" cy="1152107"/>
          </a:xfrm>
          <a:custGeom>
            <a:rect b="b" l="l" r="r" t="t"/>
            <a:pathLst>
              <a:path extrusionOk="0" h="3993266" w="5903088">
                <a:moveTo>
                  <a:pt x="5429383" y="0"/>
                </a:moveTo>
                <a:lnTo>
                  <a:pt x="404257" y="0"/>
                </a:lnTo>
                <a:cubicBezTo>
                  <a:pt x="313518" y="0"/>
                  <a:pt x="235665" y="55168"/>
                  <a:pt x="202410" y="133793"/>
                </a:cubicBezTo>
                <a:lnTo>
                  <a:pt x="191390" y="188378"/>
                </a:lnTo>
                <a:lnTo>
                  <a:pt x="178031" y="189725"/>
                </a:lnTo>
                <a:cubicBezTo>
                  <a:pt x="76429" y="210516"/>
                  <a:pt x="0" y="300414"/>
                  <a:pt x="0" y="408162"/>
                </a:cubicBezTo>
                <a:lnTo>
                  <a:pt x="0" y="3619830"/>
                </a:lnTo>
                <a:cubicBezTo>
                  <a:pt x="0" y="3727579"/>
                  <a:pt x="76429" y="3817476"/>
                  <a:pt x="178031" y="3838267"/>
                </a:cubicBezTo>
                <a:lnTo>
                  <a:pt x="198546" y="3840335"/>
                </a:lnTo>
                <a:lnTo>
                  <a:pt x="202410" y="3859473"/>
                </a:lnTo>
                <a:cubicBezTo>
                  <a:pt x="235665" y="3938098"/>
                  <a:pt x="313518" y="3993266"/>
                  <a:pt x="404257" y="3993266"/>
                </a:cubicBezTo>
                <a:lnTo>
                  <a:pt x="5429383" y="3993266"/>
                </a:lnTo>
                <a:cubicBezTo>
                  <a:pt x="5520121" y="3993266"/>
                  <a:pt x="5597974" y="3938098"/>
                  <a:pt x="5631230" y="3859473"/>
                </a:cubicBezTo>
                <a:lnTo>
                  <a:pt x="5634596" y="3842797"/>
                </a:lnTo>
                <a:lnTo>
                  <a:pt x="5680121" y="3842797"/>
                </a:lnTo>
                <a:cubicBezTo>
                  <a:pt x="5803262" y="3842797"/>
                  <a:pt x="5903088" y="3742971"/>
                  <a:pt x="5903088" y="3619830"/>
                </a:cubicBezTo>
                <a:lnTo>
                  <a:pt x="5903088" y="408162"/>
                </a:lnTo>
                <a:cubicBezTo>
                  <a:pt x="5903088" y="285021"/>
                  <a:pt x="5803262" y="185195"/>
                  <a:pt x="5680121" y="185195"/>
                </a:cubicBezTo>
                <a:lnTo>
                  <a:pt x="5641607" y="185195"/>
                </a:lnTo>
                <a:lnTo>
                  <a:pt x="5631230" y="133793"/>
                </a:lnTo>
                <a:cubicBezTo>
                  <a:pt x="5597974" y="55168"/>
                  <a:pt x="5520121" y="0"/>
                  <a:pt x="54293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6408452" y="924020"/>
            <a:ext cx="1715218" cy="1128050"/>
          </a:xfrm>
          <a:custGeom>
            <a:rect b="b" l="l" r="r" t="t"/>
            <a:pathLst>
              <a:path extrusionOk="0" h="3993266" w="5903088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noFill/>
          <a:ln cap="sq" cmpd="sng" w="254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21456" y="3305093"/>
            <a:ext cx="3120658" cy="291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49EE"/>
                </a:solidFill>
                <a:latin typeface="Arial"/>
                <a:ea typeface="Arial"/>
                <a:cs typeface="Arial"/>
                <a:sym typeface="Arial"/>
              </a:rPr>
              <a:t>Access to Health Information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21456" y="3648062"/>
            <a:ext cx="3122418" cy="41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Users will gain access to a next-gen AI application that provides health condition insights and personalized health plans.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011669" y="4007217"/>
            <a:ext cx="3120658" cy="334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Prevention of Misdiagnosis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008768" y="4405284"/>
            <a:ext cx="3126463" cy="694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By analyzing data from various health monitoring devices, our AI can help prevent misdiagnoses, particularly in areas with limited medical resources.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796078" y="3091235"/>
            <a:ext cx="3120658" cy="334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49EE"/>
                </a:solidFill>
                <a:latin typeface="Arial"/>
                <a:ea typeface="Arial"/>
                <a:cs typeface="Arial"/>
                <a:sym typeface="Arial"/>
              </a:rPr>
              <a:t>Combating Medical Rumors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796077" y="3475715"/>
            <a:ext cx="3126463" cy="694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AI will serve as a reliable source of medical information, countering the spread of misinformation on social media platforms and providing users with accurate symptom understanding.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95300" y="304905"/>
            <a:ext cx="8003381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 Stories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8"/>
          <p:cNvCxnSpPr/>
          <p:nvPr/>
        </p:nvCxnSpPr>
        <p:spPr>
          <a:xfrm flipH="1" rot="10800000">
            <a:off x="515621" y="655905"/>
            <a:ext cx="6643688" cy="63232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2" name="Google Shape;132;p18"/>
          <p:cNvSpPr/>
          <p:nvPr/>
        </p:nvSpPr>
        <p:spPr>
          <a:xfrm>
            <a:off x="221456" y="420874"/>
            <a:ext cx="119063" cy="1190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1508358" y="2758906"/>
            <a:ext cx="546853" cy="546853"/>
            <a:chOff x="2092321" y="2692923"/>
            <a:chExt cx="1303714" cy="1303714"/>
          </a:xfrm>
        </p:grpSpPr>
        <p:sp>
          <p:nvSpPr>
            <p:cNvPr id="134" name="Google Shape;134;p18"/>
            <p:cNvSpPr/>
            <p:nvPr/>
          </p:nvSpPr>
          <p:spPr>
            <a:xfrm>
              <a:off x="2185444" y="2786046"/>
              <a:ext cx="1117468" cy="1117468"/>
            </a:xfrm>
            <a:prstGeom prst="ellipse">
              <a:avLst/>
            </a:prstGeom>
            <a:solidFill>
              <a:schemeClr val="lt1">
                <a:alpha val="94901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38882" y="2739484"/>
              <a:ext cx="1210592" cy="1210592"/>
            </a:xfrm>
            <a:prstGeom prst="ellipse">
              <a:avLst/>
            </a:prstGeom>
            <a:noFill/>
            <a:ln cap="flat" cmpd="sng" w="9525">
              <a:solidFill>
                <a:srgbClr val="D6D9FB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092321" y="2692923"/>
              <a:ext cx="1303714" cy="1303714"/>
            </a:xfrm>
            <a:prstGeom prst="ellipse">
              <a:avLst/>
            </a:pr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2551759" y="3136344"/>
              <a:ext cx="384838" cy="416873"/>
            </a:xfrm>
            <a:custGeom>
              <a:rect b="b" l="l" r="r" t="t"/>
              <a:pathLst>
                <a:path extrusionOk="0" h="720001" w="664672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4298571" y="3403701"/>
            <a:ext cx="546853" cy="546853"/>
            <a:chOff x="5427891" y="2692923"/>
            <a:chExt cx="1303714" cy="1303714"/>
          </a:xfrm>
        </p:grpSpPr>
        <p:sp>
          <p:nvSpPr>
            <p:cNvPr id="139" name="Google Shape;139;p18"/>
            <p:cNvSpPr/>
            <p:nvPr/>
          </p:nvSpPr>
          <p:spPr>
            <a:xfrm>
              <a:off x="5521014" y="2786046"/>
              <a:ext cx="1117468" cy="1117468"/>
            </a:xfrm>
            <a:prstGeom prst="ellipse">
              <a:avLst/>
            </a:prstGeom>
            <a:solidFill>
              <a:schemeClr val="lt1">
                <a:alpha val="94901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5474452" y="2739484"/>
              <a:ext cx="1210592" cy="1210592"/>
            </a:xfrm>
            <a:prstGeom prst="ellipse">
              <a:avLst/>
            </a:prstGeom>
            <a:noFill/>
            <a:ln cap="flat" cmpd="sng" w="9525">
              <a:solidFill>
                <a:srgbClr val="D6D9FB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427891" y="2692923"/>
              <a:ext cx="1303714" cy="1303714"/>
            </a:xfrm>
            <a:prstGeom prst="ellipse">
              <a:avLst/>
            </a:pr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871312" y="3136344"/>
              <a:ext cx="416872" cy="416872"/>
            </a:xfrm>
            <a:custGeom>
              <a:rect b="b" l="l" r="r" t="t"/>
              <a:pathLst>
                <a:path extrusionOk="0" h="720000" w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7082980" y="2598359"/>
            <a:ext cx="546854" cy="546854"/>
            <a:chOff x="8438124" y="2692923"/>
            <a:chExt cx="1303714" cy="1303714"/>
          </a:xfrm>
        </p:grpSpPr>
        <p:sp>
          <p:nvSpPr>
            <p:cNvPr id="144" name="Google Shape;144;p18"/>
            <p:cNvSpPr/>
            <p:nvPr/>
          </p:nvSpPr>
          <p:spPr>
            <a:xfrm>
              <a:off x="8531247" y="2786046"/>
              <a:ext cx="1117468" cy="1117468"/>
            </a:xfrm>
            <a:prstGeom prst="ellipse">
              <a:avLst/>
            </a:prstGeom>
            <a:solidFill>
              <a:schemeClr val="lt1">
                <a:alpha val="94901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484685" y="2739484"/>
              <a:ext cx="1210592" cy="1210592"/>
            </a:xfrm>
            <a:prstGeom prst="ellipse">
              <a:avLst/>
            </a:prstGeom>
            <a:noFill/>
            <a:ln cap="flat" cmpd="sng" w="9525">
              <a:solidFill>
                <a:srgbClr val="D6D9FB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438124" y="2692923"/>
              <a:ext cx="1303714" cy="1303714"/>
            </a:xfrm>
            <a:prstGeom prst="ellipse">
              <a:avLst/>
            </a:pr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 rot="10800000">
              <a:off x="8874596" y="3136344"/>
              <a:ext cx="430770" cy="416873"/>
            </a:xfrm>
            <a:custGeom>
              <a:rect b="b" l="l" r="r" t="t"/>
              <a:pathLst>
                <a:path extrusionOk="0" h="720001" w="744004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827597" y="868411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658405" y="906864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04599" y="934208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066800" y="943830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Uneven distribution of Medical Resource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827597" y="1463054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658405" y="1501507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04599" y="1528850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066800" y="1538473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Leak of Experience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27597" y="2057496"/>
            <a:ext cx="4017827" cy="418534"/>
          </a:xfrm>
          <a:prstGeom prst="roundRect">
            <a:avLst>
              <a:gd fmla="val 10037" name="adj"/>
            </a:avLst>
          </a:prstGeom>
          <a:noFill/>
          <a:ln cap="sq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58405" y="2095949"/>
            <a:ext cx="337674" cy="3376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1121CB"/>
              </a:gs>
            </a:gsLst>
            <a:lin ang="5400000" scaled="0"/>
          </a:gradFill>
          <a:ln cap="sq" cmpd="sng" w="12700">
            <a:solidFill>
              <a:srgbClr val="AEB5F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04599" y="2123292"/>
            <a:ext cx="245285" cy="26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066800" y="2132914"/>
            <a:ext cx="49958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Rumors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6675" y="76200"/>
            <a:ext cx="9201150" cy="518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744855" y="1156604"/>
            <a:ext cx="3575685" cy="3101008"/>
          </a:xfrm>
          <a:prstGeom prst="roundRect">
            <a:avLst>
              <a:gd fmla="val 3148" name="adj"/>
            </a:avLst>
          </a:prstGeom>
          <a:solidFill>
            <a:schemeClr val="lt1"/>
          </a:solidFill>
          <a:ln cap="sq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ctr" dir="2340000" dist="88900">
              <a:schemeClr val="accent3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881078" y="3471863"/>
            <a:ext cx="3269441" cy="62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for our software to retrieve and compare with the data collected by wearable medical devices or provided by user.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813935" y="1156604"/>
            <a:ext cx="3575685" cy="3101008"/>
          </a:xfrm>
          <a:prstGeom prst="roundRect">
            <a:avLst>
              <a:gd fmla="val 3148" name="adj"/>
            </a:avLst>
          </a:prstGeom>
          <a:solidFill>
            <a:schemeClr val="lt1"/>
          </a:solidFill>
          <a:ln cap="sq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ctr" dir="2340000" dist="88900">
              <a:schemeClr val="accent3"/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5826205" y="1331900"/>
            <a:ext cx="1551146" cy="1551146"/>
          </a:xfrm>
          <a:prstGeom prst="ellipse">
            <a:avLst/>
          </a:prstGeom>
          <a:solidFill>
            <a:schemeClr val="accent2"/>
          </a:solidFill>
          <a:ln cap="sq" cmpd="sng" w="12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16620" r="16620" t="0"/>
          <a:stretch/>
        </p:blipFill>
        <p:spPr>
          <a:xfrm>
            <a:off x="5880029" y="1385725"/>
            <a:ext cx="1443498" cy="1443498"/>
          </a:xfrm>
          <a:custGeom>
            <a:rect b="b" l="l" r="r" t="t"/>
            <a:pathLst>
              <a:path extrusionOk="0" h="1924664" w="1924664">
                <a:moveTo>
                  <a:pt x="962332" y="0"/>
                </a:moveTo>
                <a:cubicBezTo>
                  <a:pt x="1493813" y="0"/>
                  <a:pt x="1924664" y="430851"/>
                  <a:pt x="1924664" y="962332"/>
                </a:cubicBezTo>
                <a:cubicBezTo>
                  <a:pt x="1924664" y="1493813"/>
                  <a:pt x="1493813" y="1924664"/>
                  <a:pt x="962332" y="1924664"/>
                </a:cubicBezTo>
                <a:cubicBezTo>
                  <a:pt x="430851" y="1924664"/>
                  <a:pt x="0" y="1493813"/>
                  <a:pt x="0" y="962332"/>
                </a:cubicBezTo>
                <a:cubicBezTo>
                  <a:pt x="0" y="430851"/>
                  <a:pt x="430851" y="0"/>
                  <a:pt x="96233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5772618" y="1245223"/>
            <a:ext cx="513397" cy="5133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5862592" y="1386669"/>
            <a:ext cx="333375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81078" y="3051170"/>
            <a:ext cx="3269441" cy="3017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Core Database</a:t>
            </a:r>
            <a:endParaRPr b="1"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967057" y="3471863"/>
            <a:ext cx="3269441" cy="631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interactive software for recording and analyzing health history, and a system for generating personalized health tips.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993481" y="3051170"/>
            <a:ext cx="3269441" cy="3017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Interactive Software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495300" y="304905"/>
            <a:ext cx="8003381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Minimum Viable Product (MVP)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9"/>
          <p:cNvCxnSpPr/>
          <p:nvPr/>
        </p:nvCxnSpPr>
        <p:spPr>
          <a:xfrm>
            <a:off x="495300" y="719138"/>
            <a:ext cx="8596313" cy="0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7" name="Google Shape;177;p19"/>
          <p:cNvSpPr/>
          <p:nvPr/>
        </p:nvSpPr>
        <p:spPr>
          <a:xfrm>
            <a:off x="177788" y="420874"/>
            <a:ext cx="119100" cy="11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 Deployment Automation for Database Teams | DBmaestro" id="178" name="Google Shape;1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621" y="1496760"/>
            <a:ext cx="1588770" cy="1108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445941" y="1325670"/>
            <a:ext cx="513398" cy="513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535915" y="1467116"/>
            <a:ext cx="333375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66675" y="76200"/>
            <a:ext cx="9201150" cy="518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 rot="5400000">
            <a:off x="187789" y="1683016"/>
            <a:ext cx="3182421" cy="2551017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12700">
            <a:solidFill>
              <a:srgbClr val="D6D9F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 rot="5400000">
            <a:off x="305538" y="1777403"/>
            <a:ext cx="2946923" cy="2362242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1486135" y="1804441"/>
            <a:ext cx="585729" cy="566832"/>
          </a:xfrm>
          <a:custGeom>
            <a:rect b="b" l="l" r="r" t="t"/>
            <a:pathLst>
              <a:path extrusionOk="0" h="720001" w="744004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rgbClr val="3949EE">
                  <a:alpha val="5294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769076" y="2293297"/>
            <a:ext cx="2019846" cy="383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Database Development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769076" y="2727266"/>
            <a:ext cx="2019846" cy="11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Worked on formulating a database to collect and manage health data from various sources.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 rot="5400000">
            <a:off x="2980790" y="1282966"/>
            <a:ext cx="3182421" cy="2551017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12700">
            <a:solidFill>
              <a:srgbClr val="D6D9F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 rot="5400000">
            <a:off x="3098540" y="1377353"/>
            <a:ext cx="2946923" cy="2362242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279136" y="1422292"/>
            <a:ext cx="585729" cy="531031"/>
          </a:xfrm>
          <a:custGeom>
            <a:rect b="b" l="l" r="r" t="t"/>
            <a:pathLst>
              <a:path extrusionOk="0" h="720001" w="794163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0">
                <a:srgbClr val="3949EE">
                  <a:alpha val="5294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3562078" y="1893247"/>
            <a:ext cx="2019846" cy="383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Ongoing Challenges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3562078" y="2327216"/>
            <a:ext cx="2019846" cy="1101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Encountered challenges in programming and finding in- depth information, which are being actively addressed.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 rot="5400000">
            <a:off x="5773791" y="1683016"/>
            <a:ext cx="3182421" cy="2551017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12700">
            <a:solidFill>
              <a:srgbClr val="D6D9F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 rot="5400000">
            <a:off x="5891540" y="1777403"/>
            <a:ext cx="2946923" cy="2362242"/>
          </a:xfrm>
          <a:prstGeom prst="hexagon">
            <a:avLst>
              <a:gd fmla="val 29010" name="adj"/>
              <a:gd fmla="val 115470" name="vf"/>
            </a:avLst>
          </a:prstGeom>
          <a:solidFill>
            <a:schemeClr val="lt1"/>
          </a:solidFill>
          <a:ln cap="sq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072137" y="1794992"/>
            <a:ext cx="585729" cy="585729"/>
          </a:xfrm>
          <a:custGeom>
            <a:rect b="b" l="l" r="r" t="t"/>
            <a:pathLst>
              <a:path extrusionOk="0" h="720001" w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rgbClr val="3949EE">
                  <a:alpha val="5294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355079" y="2293297"/>
            <a:ext cx="2019846" cy="383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Implementation Initiation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6355079" y="2727266"/>
            <a:ext cx="2019846" cy="11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Began the implementation phase, focusing on integrating health monitoring devices with the AI application.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95300" y="304905"/>
            <a:ext cx="8003381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Sprint 2 Progress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0"/>
          <p:cNvCxnSpPr/>
          <p:nvPr/>
        </p:nvCxnSpPr>
        <p:spPr>
          <a:xfrm>
            <a:off x="495300" y="719138"/>
            <a:ext cx="8596313" cy="0"/>
          </a:xfrm>
          <a:prstGeom prst="straightConnector1">
            <a:avLst/>
          </a:prstGeom>
          <a:noFill/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3" name="Google Shape;203;p20"/>
          <p:cNvSpPr/>
          <p:nvPr/>
        </p:nvSpPr>
        <p:spPr>
          <a:xfrm>
            <a:off x="191488" y="420886"/>
            <a:ext cx="119100" cy="11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4509881" y="969065"/>
            <a:ext cx="4242784" cy="4174436"/>
          </a:xfrm>
          <a:custGeom>
            <a:rect b="b" l="l" r="r" t="t"/>
            <a:pathLst>
              <a:path extrusionOk="0" h="5565916" w="6199739">
                <a:moveTo>
                  <a:pt x="0" y="0"/>
                </a:moveTo>
                <a:lnTo>
                  <a:pt x="3105" y="0"/>
                </a:lnTo>
                <a:lnTo>
                  <a:pt x="12009" y="93182"/>
                </a:lnTo>
                <a:cubicBezTo>
                  <a:pt x="66832" y="368664"/>
                  <a:pt x="300745" y="529004"/>
                  <a:pt x="534657" y="762713"/>
                </a:cubicBezTo>
                <a:lnTo>
                  <a:pt x="6199739" y="5565916"/>
                </a:lnTo>
                <a:lnTo>
                  <a:pt x="2951483" y="5565916"/>
                </a:lnTo>
                <a:lnTo>
                  <a:pt x="534657" y="3516783"/>
                </a:lnTo>
                <a:cubicBezTo>
                  <a:pt x="300745" y="3283074"/>
                  <a:pt x="66832" y="3122735"/>
                  <a:pt x="12009" y="2847252"/>
                </a:cubicBezTo>
                <a:lnTo>
                  <a:pt x="3105" y="2754069"/>
                </a:lnTo>
                <a:lnTo>
                  <a:pt x="0" y="2754069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 rot="-5400000">
            <a:off x="4321884" y="187997"/>
            <a:ext cx="1816954" cy="1440959"/>
          </a:xfrm>
          <a:custGeom>
            <a:rect b="b" l="l" r="r" t="t"/>
            <a:pathLst>
              <a:path extrusionOk="0" h="2105592" w="2422606">
                <a:moveTo>
                  <a:pt x="2422606" y="1171127"/>
                </a:moveTo>
                <a:lnTo>
                  <a:pt x="2422606" y="2105592"/>
                </a:lnTo>
                <a:lnTo>
                  <a:pt x="1476982" y="991092"/>
                </a:lnTo>
                <a:cubicBezTo>
                  <a:pt x="1380999" y="875267"/>
                  <a:pt x="1306837" y="742171"/>
                  <a:pt x="1144776" y="742171"/>
                </a:cubicBezTo>
                <a:cubicBezTo>
                  <a:pt x="1023230" y="742171"/>
                  <a:pt x="949090" y="810465"/>
                  <a:pt x="868440" y="895833"/>
                </a:cubicBezTo>
                <a:lnTo>
                  <a:pt x="799905" y="967879"/>
                </a:lnTo>
                <a:lnTo>
                  <a:pt x="0" y="967879"/>
                </a:lnTo>
                <a:lnTo>
                  <a:pt x="367312" y="534656"/>
                </a:lnTo>
                <a:cubicBezTo>
                  <a:pt x="634407" y="267328"/>
                  <a:pt x="805675" y="0"/>
                  <a:pt x="1162505" y="0"/>
                </a:cubicBezTo>
                <a:cubicBezTo>
                  <a:pt x="1519337" y="0"/>
                  <a:pt x="1682628" y="293054"/>
                  <a:pt x="1893967" y="5480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 rot="-8448676">
            <a:off x="-610133" y="3747072"/>
            <a:ext cx="4274088" cy="409715"/>
          </a:xfrm>
          <a:custGeom>
            <a:rect b="b" l="l" r="r" t="t"/>
            <a:pathLst>
              <a:path extrusionOk="0" h="546287" w="5698784">
                <a:moveTo>
                  <a:pt x="5698784" y="546287"/>
                </a:moveTo>
                <a:lnTo>
                  <a:pt x="0" y="546286"/>
                </a:lnTo>
                <a:lnTo>
                  <a:pt x="670082" y="0"/>
                </a:lnTo>
                <a:lnTo>
                  <a:pt x="5253422" y="0"/>
                </a:lnTo>
                <a:close/>
              </a:path>
            </a:pathLst>
          </a:custGeom>
          <a:gradFill>
            <a:gsLst>
              <a:gs pos="0">
                <a:srgbClr val="3949EE">
                  <a:alpha val="71764"/>
                </a:srgbClr>
              </a:gs>
              <a:gs pos="100000">
                <a:srgbClr val="D8D8D8">
                  <a:alpha val="7843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 rot="8126936">
            <a:off x="-418331" y="341390"/>
            <a:ext cx="1942326" cy="396963"/>
          </a:xfrm>
          <a:custGeom>
            <a:rect b="b" l="l" r="r" t="t"/>
            <a:pathLst>
              <a:path extrusionOk="0" h="529284" w="2589768">
                <a:moveTo>
                  <a:pt x="537643" y="529283"/>
                </a:moveTo>
                <a:lnTo>
                  <a:pt x="0" y="0"/>
                </a:lnTo>
                <a:lnTo>
                  <a:pt x="2589768" y="0"/>
                </a:lnTo>
                <a:lnTo>
                  <a:pt x="2068714" y="529284"/>
                </a:lnTo>
                <a:close/>
              </a:path>
            </a:pathLst>
          </a:custGeom>
          <a:gradFill>
            <a:gsLst>
              <a:gs pos="0">
                <a:srgbClr val="3949EE">
                  <a:alpha val="71764"/>
                </a:srgbClr>
              </a:gs>
              <a:gs pos="100000">
                <a:srgbClr val="D8D8D8">
                  <a:alpha val="7843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565749" y="1790350"/>
            <a:ext cx="41373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949EE"/>
      </a:accent1>
      <a:accent2>
        <a:srgbClr val="3F3F3F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